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F5FBD-381F-4EAF-9691-7C4C02E1EDD0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CD3ED-C0D8-424C-ACBC-67844CD21060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11702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CD3ED-C0D8-424C-ACBC-67844CD21060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90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21/04/2024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Livro de Introdução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ao </a:t>
            </a:r>
            <a:r>
              <a:rPr lang="pt-BR" b="1" i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J</a:t>
            </a:r>
            <a:r>
              <a:rPr lang="pt-BR" b="1" i="1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eitor</a:t>
            </a:r>
            <a:r>
              <a:rPr lang="pt-BR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Land</a:t>
            </a:r>
            <a:endParaRPr lang="pt-BR" b="1" i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3" name="Espaço Reservado para Conteúdo 1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0" y="1600200"/>
            <a:ext cx="5736980" cy="4114800"/>
          </a:xfrm>
        </p:spPr>
      </p:pic>
      <p:sp>
        <p:nvSpPr>
          <p:cNvPr id="3" name="CaixaDeTexto 2"/>
          <p:cNvSpPr txBox="1"/>
          <p:nvPr/>
        </p:nvSpPr>
        <p:spPr>
          <a:xfrm>
            <a:off x="179512" y="6093296"/>
            <a:ext cx="2475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Isso é apenas uma demo...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645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251937"/>
            <a:ext cx="4245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smtClean="0">
                <a:latin typeface="Aharoni" pitchFamily="2" charset="-79"/>
                <a:cs typeface="Aharoni" pitchFamily="2" charset="-79"/>
              </a:rPr>
              <a:t>Chute de Parede (CP)</a:t>
            </a:r>
            <a:endParaRPr lang="pt-BR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39552" y="1052736"/>
            <a:ext cx="45665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Nas fases 2-3 e 3-5 (na fase 3-5, você pode usar</a:t>
            </a:r>
          </a:p>
          <a:p>
            <a:r>
              <a:rPr lang="pt-BR" dirty="0" smtClean="0"/>
              <a:t>o “CP”  apenas se tiver um Power-</a:t>
            </a:r>
            <a:r>
              <a:rPr lang="pt-BR" dirty="0" err="1" smtClean="0"/>
              <a:t>Up</a:t>
            </a:r>
            <a:r>
              <a:rPr lang="pt-BR" dirty="0" smtClean="0"/>
              <a:t>) a </a:t>
            </a:r>
            <a:r>
              <a:rPr lang="pt-BR" dirty="0"/>
              <a:t>h</a:t>
            </a:r>
            <a:r>
              <a:rPr lang="pt-BR" dirty="0" smtClean="0"/>
              <a:t>abilidade</a:t>
            </a:r>
          </a:p>
          <a:p>
            <a:r>
              <a:rPr lang="pt-BR" dirty="0" smtClean="0"/>
              <a:t>“Chute de Parede” é usada para passar. “Mas como</a:t>
            </a:r>
          </a:p>
          <a:p>
            <a:r>
              <a:rPr lang="pt-BR" dirty="0" smtClean="0"/>
              <a:t>eu posso chutar a parede corretamente?”. Simples!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57808"/>
            <a:ext cx="1928537" cy="3273172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196946" y="2924944"/>
            <a:ext cx="3773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Assim como na imagem, ao se aproximar</a:t>
            </a:r>
          </a:p>
          <a:p>
            <a:r>
              <a:rPr lang="pt-BR" dirty="0" smtClean="0"/>
              <a:t>de uma parede, se manter a direção</a:t>
            </a:r>
          </a:p>
          <a:p>
            <a:r>
              <a:rPr lang="pt-BR" dirty="0" smtClean="0"/>
              <a:t>enquanto está fora do chão, você “desliza”</a:t>
            </a:r>
          </a:p>
          <a:p>
            <a:r>
              <a:rPr lang="pt-BR" dirty="0" smtClean="0"/>
              <a:t>pela parede!</a:t>
            </a:r>
            <a:endParaRPr lang="pt-BR" dirty="0"/>
          </a:p>
        </p:txBody>
      </p:sp>
      <p:cxnSp>
        <p:nvCxnSpPr>
          <p:cNvPr id="9" name="Conector de seta reta 8"/>
          <p:cNvCxnSpPr>
            <a:stCxn id="5" idx="3"/>
          </p:cNvCxnSpPr>
          <p:nvPr/>
        </p:nvCxnSpPr>
        <p:spPr>
          <a:xfrm flipV="1">
            <a:off x="5970736" y="3140968"/>
            <a:ext cx="1265560" cy="384141"/>
          </a:xfrm>
          <a:prstGeom prst="straightConnector1">
            <a:avLst/>
          </a:prstGeom>
          <a:ln w="38100">
            <a:solidFill>
              <a:srgbClr val="92D050"/>
            </a:solidFill>
            <a:headEnd type="none" w="lg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678310"/>
            <a:ext cx="2162667" cy="3179690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1619672" y="4797152"/>
            <a:ext cx="46875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Enquanto você ainda está deslizando na parede</a:t>
            </a:r>
          </a:p>
          <a:p>
            <a:r>
              <a:rPr lang="pt-BR" dirty="0"/>
              <a:t>p</a:t>
            </a:r>
            <a:r>
              <a:rPr lang="pt-BR" dirty="0" smtClean="0"/>
              <a:t>ule (ou use o Spin </a:t>
            </a:r>
            <a:r>
              <a:rPr lang="pt-BR" dirty="0" err="1" smtClean="0"/>
              <a:t>Jump</a:t>
            </a:r>
            <a:r>
              <a:rPr lang="pt-BR" dirty="0" smtClean="0"/>
              <a:t>)  e você será impulsionado</a:t>
            </a:r>
          </a:p>
          <a:p>
            <a:r>
              <a:rPr lang="pt-BR" dirty="0" smtClean="0"/>
              <a:t>para direção que estava deslizando. Use isso para</a:t>
            </a:r>
          </a:p>
          <a:p>
            <a:r>
              <a:rPr lang="pt-BR" dirty="0" smtClean="0"/>
              <a:t>alcançar a próxima parede. Depois, repita o processo</a:t>
            </a:r>
          </a:p>
          <a:p>
            <a:r>
              <a:rPr lang="pt-BR" dirty="0" smtClean="0"/>
              <a:t>Até chegar no final das paredes!</a:t>
            </a:r>
            <a:endParaRPr lang="pt-BR" dirty="0"/>
          </a:p>
        </p:txBody>
      </p:sp>
      <p:cxnSp>
        <p:nvCxnSpPr>
          <p:cNvPr id="16" name="Conector de seta reta 15"/>
          <p:cNvCxnSpPr/>
          <p:nvPr/>
        </p:nvCxnSpPr>
        <p:spPr>
          <a:xfrm flipV="1">
            <a:off x="4626429" y="5814556"/>
            <a:ext cx="2208786" cy="444730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03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147348" cy="239009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059832" y="476672"/>
            <a:ext cx="2125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smtClean="0">
                <a:latin typeface="Aharoni" pitchFamily="2" charset="-79"/>
                <a:cs typeface="Aharoni" pitchFamily="2" charset="-79"/>
              </a:rPr>
              <a:t>Mini Cano</a:t>
            </a:r>
            <a:endParaRPr lang="pt-BR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534139" y="1133603"/>
            <a:ext cx="3535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O Mini Cano, ou melhor, os Mini Canos,</a:t>
            </a:r>
          </a:p>
          <a:p>
            <a:r>
              <a:rPr lang="pt-BR" dirty="0" smtClean="0"/>
              <a:t> são 2 (dois) canos que juntos se</a:t>
            </a:r>
          </a:p>
          <a:p>
            <a:r>
              <a:rPr lang="pt-BR" dirty="0" smtClean="0"/>
              <a:t>conectam e </a:t>
            </a:r>
            <a:r>
              <a:rPr lang="pt-BR" dirty="0" err="1" smtClean="0"/>
              <a:t>Jeitor</a:t>
            </a:r>
            <a:r>
              <a:rPr lang="pt-BR" dirty="0" smtClean="0"/>
              <a:t> pode usar isso </a:t>
            </a:r>
          </a:p>
          <a:p>
            <a:r>
              <a:rPr lang="pt-BR" dirty="0" smtClean="0"/>
              <a:t>para ir de um cano para o outro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820342"/>
            <a:ext cx="2514951" cy="162900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323528" y="3861048"/>
            <a:ext cx="89242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err="1" smtClean="0">
                <a:solidFill>
                  <a:srgbClr val="FF0000"/>
                </a:solidFill>
                <a:latin typeface="Agency FB" pitchFamily="34" charset="0"/>
              </a:rPr>
              <a:t>Opss</a:t>
            </a:r>
            <a:r>
              <a:rPr lang="pt-BR" sz="3200" dirty="0" smtClean="0">
                <a:solidFill>
                  <a:srgbClr val="FF0000"/>
                </a:solidFill>
                <a:latin typeface="Agency FB" pitchFamily="34" charset="0"/>
              </a:rPr>
              <a:t>... Parece que por conta do desenvolvimento, não temos tantas</a:t>
            </a:r>
          </a:p>
          <a:p>
            <a:r>
              <a:rPr lang="pt-BR" sz="3200" dirty="0">
                <a:solidFill>
                  <a:srgbClr val="FF0000"/>
                </a:solidFill>
                <a:latin typeface="Agency FB" pitchFamily="34" charset="0"/>
              </a:rPr>
              <a:t>m</a:t>
            </a:r>
            <a:r>
              <a:rPr lang="pt-BR" sz="3200" dirty="0" smtClean="0">
                <a:solidFill>
                  <a:srgbClr val="FF0000"/>
                </a:solidFill>
                <a:latin typeface="Agency FB" pitchFamily="34" charset="0"/>
              </a:rPr>
              <a:t>ecânicas assim! Espere um pouco.... No futuro esta seção estará</a:t>
            </a:r>
          </a:p>
          <a:p>
            <a:r>
              <a:rPr lang="pt-BR" sz="3200" dirty="0" err="1">
                <a:solidFill>
                  <a:srgbClr val="FF0000"/>
                </a:solidFill>
                <a:latin typeface="Agency FB" pitchFamily="34" charset="0"/>
              </a:rPr>
              <a:t>c</a:t>
            </a:r>
            <a:r>
              <a:rPr lang="pt-BR" sz="3200" dirty="0" err="1" smtClean="0">
                <a:solidFill>
                  <a:srgbClr val="FF0000"/>
                </a:solidFill>
                <a:latin typeface="Agency FB" pitchFamily="34" charset="0"/>
              </a:rPr>
              <a:t>heiaaaaa</a:t>
            </a:r>
            <a:r>
              <a:rPr lang="pt-BR" sz="3200" dirty="0" smtClean="0">
                <a:solidFill>
                  <a:srgbClr val="FF0000"/>
                </a:solidFill>
                <a:latin typeface="Agency FB" pitchFamily="34" charset="0"/>
              </a:rPr>
              <a:t>.....</a:t>
            </a:r>
            <a:endParaRPr lang="pt-BR" sz="3200" dirty="0">
              <a:solidFill>
                <a:srgbClr val="FF0000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272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93" y="696686"/>
            <a:ext cx="6968613" cy="616131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614572" y="101823"/>
            <a:ext cx="3914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REINO DAS MONTANHAS</a:t>
            </a:r>
            <a:endParaRPr lang="pt-BR" sz="2400" dirty="0">
              <a:solidFill>
                <a:srgbClr val="00B0F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70618" y="5013176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>
                <a:latin typeface="Aharoni" pitchFamily="2" charset="-79"/>
                <a:cs typeface="Aharoni" pitchFamily="2" charset="-79"/>
              </a:rPr>
              <a:t>Colinas Verdes</a:t>
            </a:r>
            <a:endParaRPr lang="pt-BR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781954" y="5949280"/>
            <a:ext cx="1545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>
                <a:latin typeface="Aharoni" pitchFamily="2" charset="-79"/>
                <a:cs typeface="Aharoni" pitchFamily="2" charset="-79"/>
              </a:rPr>
              <a:t>Recife V</a:t>
            </a:r>
            <a:endParaRPr lang="pt-BR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921691" y="3933056"/>
            <a:ext cx="2034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err="1" smtClean="0">
                <a:latin typeface="Aharoni" pitchFamily="2" charset="-79"/>
                <a:cs typeface="Aharoni" pitchFamily="2" charset="-79"/>
              </a:rPr>
              <a:t>Amacidos</a:t>
            </a:r>
            <a:r>
              <a:rPr lang="pt-BR" sz="2800" dirty="0" smtClean="0">
                <a:latin typeface="Aharoni" pitchFamily="2" charset="-79"/>
                <a:cs typeface="Aharoni" pitchFamily="2" charset="-79"/>
              </a:rPr>
              <a:t>  </a:t>
            </a:r>
            <a:endParaRPr lang="pt-BR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321591" y="2780928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 Monte</a:t>
            </a:r>
          </a:p>
          <a:p>
            <a:r>
              <a:rPr lang="pt-BR" dirty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Venus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220072" y="1602378"/>
            <a:ext cx="2281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Ilha Gigante</a:t>
            </a:r>
            <a:endParaRPr lang="pt-BR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411760" y="2519318"/>
            <a:ext cx="2608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Montes </a:t>
            </a:r>
            <a:r>
              <a:rPr lang="pt-BR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FrioCa</a:t>
            </a:r>
            <a:endParaRPr lang="pt-BR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92954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de cantos arredondados 2"/>
          <p:cNvSpPr/>
          <p:nvPr/>
        </p:nvSpPr>
        <p:spPr>
          <a:xfrm>
            <a:off x="179512" y="116632"/>
            <a:ext cx="3528392" cy="67413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467544" y="720109"/>
            <a:ext cx="28803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O Reino das Montanhas, que lugar estranho! Meu nome é </a:t>
            </a:r>
            <a:r>
              <a:rPr lang="pt-BR" dirty="0" err="1" smtClean="0">
                <a:solidFill>
                  <a:schemeClr val="bg1"/>
                </a:solidFill>
              </a:rPr>
              <a:t>Toad</a:t>
            </a:r>
            <a:r>
              <a:rPr lang="pt-BR" dirty="0" smtClean="0">
                <a:solidFill>
                  <a:schemeClr val="bg1"/>
                </a:solidFill>
              </a:rPr>
              <a:t>, Capitão </a:t>
            </a:r>
            <a:r>
              <a:rPr lang="pt-BR" dirty="0" err="1" smtClean="0">
                <a:solidFill>
                  <a:schemeClr val="bg1"/>
                </a:solidFill>
              </a:rPr>
              <a:t>Toad</a:t>
            </a:r>
            <a:r>
              <a:rPr lang="pt-BR" dirty="0" smtClean="0">
                <a:solidFill>
                  <a:schemeClr val="bg1"/>
                </a:solidFill>
              </a:rPr>
              <a:t>. Eu exploro o mundo, e recentemente visitei o estranho Reino das Montanhas em minhas férias, e </a:t>
            </a:r>
            <a:r>
              <a:rPr lang="pt-BR" dirty="0">
                <a:solidFill>
                  <a:schemeClr val="bg1"/>
                </a:solidFill>
              </a:rPr>
              <a:t>d</a:t>
            </a:r>
            <a:r>
              <a:rPr lang="pt-BR" dirty="0" smtClean="0">
                <a:solidFill>
                  <a:schemeClr val="bg1"/>
                </a:solidFill>
              </a:rPr>
              <a:t>evo dizer, até que foram boas férias!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O Reino das Montanhas é conhecido por suas grandes montanhas e climas estranhos. Ele é dividido em 6 terras, as Colinas Verdes, Recife V, </a:t>
            </a:r>
            <a:r>
              <a:rPr lang="pt-BR" dirty="0" err="1" smtClean="0">
                <a:solidFill>
                  <a:schemeClr val="bg1"/>
                </a:solidFill>
              </a:rPr>
              <a:t>Amacidos</a:t>
            </a:r>
            <a:r>
              <a:rPr lang="pt-BR" dirty="0" smtClean="0">
                <a:solidFill>
                  <a:schemeClr val="bg1"/>
                </a:solidFill>
              </a:rPr>
              <a:t>,  Ilha Gigante, Monte </a:t>
            </a:r>
            <a:r>
              <a:rPr lang="pt-BR" dirty="0" err="1" smtClean="0">
                <a:solidFill>
                  <a:schemeClr val="bg1"/>
                </a:solidFill>
              </a:rPr>
              <a:t>FrioCa</a:t>
            </a:r>
            <a:r>
              <a:rPr lang="pt-BR" dirty="0" smtClean="0">
                <a:solidFill>
                  <a:schemeClr val="bg1"/>
                </a:solidFill>
              </a:rPr>
              <a:t> , Monte Pedra </a:t>
            </a:r>
            <a:r>
              <a:rPr lang="pt-BR" dirty="0" err="1" smtClean="0">
                <a:solidFill>
                  <a:schemeClr val="bg1"/>
                </a:solidFill>
              </a:rPr>
              <a:t>eTerra</a:t>
            </a:r>
            <a:r>
              <a:rPr lang="pt-BR" dirty="0" smtClean="0">
                <a:solidFill>
                  <a:schemeClr val="bg1"/>
                </a:solidFill>
              </a:rPr>
              <a:t> das Sombras.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20" y="5244424"/>
            <a:ext cx="1535764" cy="1511387"/>
          </a:xfrm>
          <a:prstGeom prst="rect">
            <a:avLst/>
          </a:prstGeom>
        </p:spPr>
      </p:pic>
      <p:sp>
        <p:nvSpPr>
          <p:cNvPr id="8" name="Retângulo de cantos arredondados 7"/>
          <p:cNvSpPr/>
          <p:nvPr/>
        </p:nvSpPr>
        <p:spPr>
          <a:xfrm>
            <a:off x="3707904" y="116632"/>
            <a:ext cx="3528392" cy="67413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439" y="476672"/>
            <a:ext cx="2105319" cy="1252713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3958606" y="1857788"/>
            <a:ext cx="2989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Vamos falar sobre as Colinas Verdes! Lá é um local que na maioria das vezes é quente, mas, já ouvi humores que no VERÃO tudo é frio! O que?!  Nessa terra existe uma floresta onde uma simples e humilde vila de </a:t>
            </a:r>
            <a:r>
              <a:rPr lang="pt-BR" dirty="0" err="1" smtClean="0">
                <a:solidFill>
                  <a:schemeClr val="bg1"/>
                </a:solidFill>
              </a:rPr>
              <a:t>Shy</a:t>
            </a:r>
            <a:r>
              <a:rPr lang="pt-BR" dirty="0" smtClean="0">
                <a:solidFill>
                  <a:schemeClr val="bg1"/>
                </a:solidFill>
              </a:rPr>
              <a:t> </a:t>
            </a:r>
            <a:r>
              <a:rPr lang="pt-BR" dirty="0" err="1" smtClean="0">
                <a:solidFill>
                  <a:schemeClr val="bg1"/>
                </a:solidFill>
              </a:rPr>
              <a:t>Guys</a:t>
            </a:r>
            <a:r>
              <a:rPr lang="pt-BR" dirty="0" smtClean="0">
                <a:solidFill>
                  <a:schemeClr val="bg1"/>
                </a:solidFill>
              </a:rPr>
              <a:t> domina a floresta toda, não atrapalhe a vida deles!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606" y="4416667"/>
            <a:ext cx="1584501" cy="1655515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5619882" y="4413733"/>
            <a:ext cx="14723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Nessa terra também vive um carinha com nome de </a:t>
            </a:r>
            <a:r>
              <a:rPr lang="pt-BR" dirty="0" err="1" smtClean="0">
                <a:solidFill>
                  <a:schemeClr val="bg1"/>
                </a:solidFill>
              </a:rPr>
              <a:t>Jeitor</a:t>
            </a:r>
            <a:r>
              <a:rPr lang="pt-BR" dirty="0" smtClean="0">
                <a:solidFill>
                  <a:schemeClr val="bg1"/>
                </a:solidFill>
              </a:rPr>
              <a:t>, ele faz receitas muito 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958605" y="6113631"/>
            <a:ext cx="298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b</a:t>
            </a:r>
            <a:r>
              <a:rPr lang="pt-BR" dirty="0" smtClean="0">
                <a:solidFill>
                  <a:schemeClr val="bg1"/>
                </a:solidFill>
              </a:rPr>
              <a:t>oas e conhecidas. Eu comi uma vez e recomendo, é muito bom!!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60039" y="158582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  <a:latin typeface="Agency FB" pitchFamily="34" charset="0"/>
              </a:rPr>
              <a:t>CAPITÃO TOAD COMENTA-</a:t>
            </a:r>
          </a:p>
          <a:p>
            <a:r>
              <a:rPr lang="pt-BR" dirty="0" smtClean="0">
                <a:solidFill>
                  <a:schemeClr val="bg2"/>
                </a:solidFill>
                <a:latin typeface="Agency FB" pitchFamily="34" charset="0"/>
              </a:rPr>
              <a:t>Reino das Montanhas</a:t>
            </a:r>
            <a:endParaRPr lang="pt-BR" dirty="0">
              <a:solidFill>
                <a:schemeClr val="bg2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98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179512" y="116632"/>
            <a:ext cx="3528392" cy="67413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de cantos arredondados 2"/>
          <p:cNvSpPr/>
          <p:nvPr/>
        </p:nvSpPr>
        <p:spPr>
          <a:xfrm>
            <a:off x="3707904" y="116632"/>
            <a:ext cx="3528392" cy="67413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Este tópico ainda não está completo!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7544" y="332656"/>
            <a:ext cx="2952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Mais sobre a história dessa terra: certos “maníacos” que amavam/amam cogumelos pensaram que seria uma boa ideia incentivar uma geração inteira a cuidar  de cogumelos que no futuro criariam um “bioma de cogumelos gigantes”!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Mas eu amei ficar na praia que fica embaixo dessas grandes montanhas, é calma, menos no verão onde a maré fica agitada e não tá mais pra aproveitar :(.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Outra celebridade do local é a </a:t>
            </a:r>
            <a:r>
              <a:rPr lang="pt-BR" dirty="0" err="1" smtClean="0">
                <a:solidFill>
                  <a:schemeClr val="bg2"/>
                </a:solidFill>
              </a:rPr>
              <a:t>Moty</a:t>
            </a:r>
            <a:r>
              <a:rPr lang="pt-BR" dirty="0" smtClean="0">
                <a:solidFill>
                  <a:schemeClr val="bg2"/>
                </a:solidFill>
              </a:rPr>
              <a:t>, Sra. </a:t>
            </a:r>
            <a:r>
              <a:rPr lang="pt-BR" dirty="0" err="1" smtClean="0">
                <a:solidFill>
                  <a:schemeClr val="bg2"/>
                </a:solidFill>
              </a:rPr>
              <a:t>Moty</a:t>
            </a:r>
            <a:r>
              <a:rPr lang="pt-BR" dirty="0" smtClean="0">
                <a:solidFill>
                  <a:schemeClr val="bg2"/>
                </a:solidFill>
              </a:rPr>
              <a:t>! </a:t>
            </a:r>
            <a:endParaRPr lang="pt-BR" dirty="0">
              <a:solidFill>
                <a:schemeClr val="bg2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83398"/>
            <a:ext cx="791479" cy="1670477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051720" y="4579973"/>
            <a:ext cx="1440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A planta carnívora  cozinheira, rival do </a:t>
            </a:r>
            <a:r>
              <a:rPr lang="pt-BR" dirty="0" err="1" smtClean="0">
                <a:solidFill>
                  <a:schemeClr val="bg2"/>
                </a:solidFill>
              </a:rPr>
              <a:t>Jeitor</a:t>
            </a:r>
            <a:r>
              <a:rPr lang="pt-BR" dirty="0" smtClean="0">
                <a:solidFill>
                  <a:schemeClr val="bg2"/>
                </a:solidFill>
              </a:rPr>
              <a:t>. Suas receitas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67544" y="608210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são </a:t>
            </a:r>
            <a:r>
              <a:rPr lang="pt-BR" dirty="0" err="1" smtClean="0">
                <a:solidFill>
                  <a:schemeClr val="bg2"/>
                </a:solidFill>
              </a:rPr>
              <a:t>veganas</a:t>
            </a:r>
            <a:r>
              <a:rPr lang="pt-BR" dirty="0" smtClean="0">
                <a:solidFill>
                  <a:schemeClr val="bg2"/>
                </a:solidFill>
              </a:rPr>
              <a:t>  e deliciosas!  Mais não decidi qual o melhor... </a:t>
            </a:r>
            <a:endParaRPr lang="pt-B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91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188640"/>
            <a:ext cx="6429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Inimigos do Jogo</a:t>
            </a:r>
            <a:endParaRPr lang="pt-BR" sz="60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57512"/>
            <a:ext cx="6753493" cy="5386087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975631" y="5332566"/>
            <a:ext cx="112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2"/>
                </a:solidFill>
                <a:latin typeface="Arial Black" pitchFamily="34" charset="0"/>
              </a:rPr>
              <a:t>Koopas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124402" y="3212976"/>
            <a:ext cx="17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Para-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Koopas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660232" y="2348880"/>
            <a:ext cx="1150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Planta</a:t>
            </a:r>
          </a:p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Piranha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220072" y="551723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Goomba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228184" y="626867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Para-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Goomba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259632" y="1499230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latin typeface="Aharoni" pitchFamily="2" charset="-79"/>
                <a:cs typeface="Aharoni" pitchFamily="2" charset="-79"/>
              </a:rPr>
              <a:t>Os Clássicos</a:t>
            </a:r>
            <a:endParaRPr lang="pt-BR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259632" y="1499230"/>
            <a:ext cx="1864770" cy="4616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Aharoni" pitchFamily="2" charset="-79"/>
                <a:cs typeface="Aharoni" pitchFamily="2" charset="-79"/>
              </a:rPr>
              <a:t>Os Clássicos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0868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418"/>
            <a:ext cx="7920880" cy="680117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11560" y="5506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2400" dirty="0">
              <a:solidFill>
                <a:schemeClr val="bg1">
                  <a:lumMod val="95000"/>
                  <a:lumOff val="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763688" y="2564904"/>
            <a:ext cx="33123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Aharoni" pitchFamily="2" charset="-79"/>
                <a:cs typeface="Aharoni" pitchFamily="2" charset="-79"/>
              </a:rPr>
              <a:t>Os Subterrâneos 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923927" y="1484784"/>
            <a:ext cx="128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Swoppers</a:t>
            </a:r>
            <a:endParaRPr lang="pt-BR" dirty="0" smtClean="0">
              <a:latin typeface="Aharoni" pitchFamily="2" charset="-79"/>
              <a:cs typeface="Aharoni" pitchFamily="2" charset="-79"/>
            </a:endParaRPr>
          </a:p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    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Bat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208252" y="5692606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Blargg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681011" y="5373216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Spike Top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08" y="5389878"/>
            <a:ext cx="1216858" cy="1052418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979893" y="5363780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Buzzy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Beetle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63270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980022" cy="5486265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115616" y="2492896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Shyster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827584" y="764704"/>
            <a:ext cx="2304256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latin typeface="Aharoni" pitchFamily="2" charset="-79"/>
                <a:cs typeface="Aharoni" pitchFamily="2" charset="-79"/>
              </a:rPr>
              <a:t>Shy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Guys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67744" y="4725144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Shy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Guy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43435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" y="-16024"/>
            <a:ext cx="9111702" cy="6884775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2298" y="6165304"/>
            <a:ext cx="2883518" cy="6926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latin typeface="Aharoni" pitchFamily="2" charset="-79"/>
                <a:cs typeface="Aharoni" pitchFamily="2" charset="-79"/>
              </a:rPr>
              <a:t>Florestais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61456" y="206084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Fishin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´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Lakitu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161589" y="58933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Lakitu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3426363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Bubble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Fish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2298" y="481248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Bubble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Bob-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omb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275856" y="3426363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Bob-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omb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275856" y="5301208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Wiggler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746187" y="2430180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Pipe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Lakitu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732240" y="5024209"/>
            <a:ext cx="113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Poison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Muncher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014708" y="5795972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Bubble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Goomba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54813" y="75982"/>
            <a:ext cx="24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Para-Chute Bob-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omb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957204" y="589330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haroni" pitchFamily="2" charset="-79"/>
                <a:cs typeface="Aharoni" pitchFamily="2" charset="-79"/>
              </a:rPr>
              <a:t>Para-Chute </a:t>
            </a:r>
            <a:r>
              <a:rPr lang="pt-BR" dirty="0" err="1" smtClean="0">
                <a:latin typeface="Aharoni" pitchFamily="2" charset="-79"/>
                <a:cs typeface="Aharoni" pitchFamily="2" charset="-79"/>
              </a:rPr>
              <a:t>Goomba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625842" y="542664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Spiny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843461" y="282655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Muncher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4161589" y="2074791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latin typeface="Aharoni" pitchFamily="2" charset="-79"/>
                <a:cs typeface="Aharoni" pitchFamily="2" charset="-79"/>
              </a:rPr>
              <a:t>Hopping</a:t>
            </a:r>
            <a:r>
              <a:rPr lang="pt-BR" dirty="0" smtClean="0">
                <a:latin typeface="Aharoni" pitchFamily="2" charset="-79"/>
                <a:cs typeface="Aharoni" pitchFamily="2" charset="-79"/>
              </a:rPr>
              <a:t> Flame</a:t>
            </a:r>
            <a:endParaRPr lang="pt-BR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20399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79512" y="116632"/>
            <a:ext cx="7733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latin typeface="Aharoni" pitchFamily="2" charset="-79"/>
                <a:cs typeface="Aharoni" pitchFamily="2" charset="-79"/>
              </a:rPr>
              <a:t>Tabela de Conteúdos</a:t>
            </a:r>
            <a:endParaRPr lang="pt-BR" sz="6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1772816"/>
            <a:ext cx="36022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C000"/>
                </a:solidFill>
              </a:rPr>
              <a:t>História</a:t>
            </a:r>
            <a:r>
              <a:rPr lang="pt-BR" sz="2400" dirty="0" smtClean="0"/>
              <a:t>			3-3</a:t>
            </a:r>
          </a:p>
          <a:p>
            <a:r>
              <a:rPr lang="pt-BR" sz="2400" dirty="0" smtClean="0">
                <a:solidFill>
                  <a:srgbClr val="0070C0"/>
                </a:solidFill>
              </a:rPr>
              <a:t>Controles Básicos</a:t>
            </a:r>
            <a:r>
              <a:rPr lang="pt-BR" sz="2400" dirty="0" smtClean="0"/>
              <a:t>	4-5</a:t>
            </a:r>
          </a:p>
          <a:p>
            <a:r>
              <a:rPr lang="pt-BR" sz="2400" dirty="0" smtClean="0">
                <a:solidFill>
                  <a:srgbClr val="FF0000"/>
                </a:solidFill>
              </a:rPr>
              <a:t>Itens do Jogo		</a:t>
            </a:r>
            <a:r>
              <a:rPr lang="pt-BR" sz="2400" dirty="0" smtClean="0"/>
              <a:t>6-8</a:t>
            </a:r>
          </a:p>
          <a:p>
            <a:r>
              <a:rPr lang="pt-BR" sz="2400" dirty="0" smtClean="0">
                <a:solidFill>
                  <a:srgbClr val="00B050"/>
                </a:solidFill>
              </a:rPr>
              <a:t>Mecânicas Extras	</a:t>
            </a:r>
            <a:r>
              <a:rPr lang="pt-BR" sz="2400" dirty="0" smtClean="0"/>
              <a:t>9-11</a:t>
            </a:r>
          </a:p>
          <a:p>
            <a:r>
              <a:rPr lang="pt-BR" sz="2400" dirty="0" smtClean="0">
                <a:solidFill>
                  <a:srgbClr val="00B0F0"/>
                </a:solidFill>
              </a:rPr>
              <a:t>Reino das Montanhas	</a:t>
            </a:r>
            <a:r>
              <a:rPr lang="pt-BR" sz="2400" dirty="0" smtClean="0"/>
              <a:t>12-14</a:t>
            </a:r>
          </a:p>
          <a:p>
            <a:r>
              <a:rPr lang="pt-BR" sz="2400" dirty="0" smtClean="0">
                <a:solidFill>
                  <a:srgbClr val="C00000"/>
                </a:solidFill>
              </a:rPr>
              <a:t>Inimigos do Jogo	</a:t>
            </a:r>
            <a:r>
              <a:rPr lang="pt-BR" sz="2400" dirty="0" smtClean="0"/>
              <a:t>15-18</a:t>
            </a:r>
            <a:endParaRPr lang="pt-B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79512" y="116632"/>
            <a:ext cx="29434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História</a:t>
            </a:r>
            <a:endParaRPr lang="pt-BR" sz="6000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1340768"/>
            <a:ext cx="870950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Em um reino distante conhecido como </a:t>
            </a:r>
            <a:r>
              <a:rPr lang="pt-BR" dirty="0" smtClean="0">
                <a:solidFill>
                  <a:srgbClr val="FFC000"/>
                </a:solidFill>
              </a:rPr>
              <a:t>Reino das Montanhas</a:t>
            </a:r>
            <a:r>
              <a:rPr lang="pt-BR" dirty="0" smtClean="0"/>
              <a:t>, um adulto chamado </a:t>
            </a:r>
            <a:r>
              <a:rPr lang="pt-BR" dirty="0" err="1" smtClean="0">
                <a:solidFill>
                  <a:srgbClr val="FFC000"/>
                </a:solidFill>
              </a:rPr>
              <a:t>Jeitor</a:t>
            </a:r>
            <a:r>
              <a:rPr lang="pt-BR" dirty="0" smtClean="0"/>
              <a:t> gerencia um</a:t>
            </a:r>
          </a:p>
          <a:p>
            <a:r>
              <a:rPr lang="pt-BR" dirty="0" smtClean="0"/>
              <a:t>pequeno negócio de “delivery”, com o tempo, suas receitas o tornaram cada vez mais famoso, todos</a:t>
            </a:r>
          </a:p>
          <a:p>
            <a:r>
              <a:rPr lang="pt-BR" dirty="0" smtClean="0"/>
              <a:t>conheciam o cozinheiro das </a:t>
            </a:r>
            <a:r>
              <a:rPr lang="pt-BR" dirty="0" smtClean="0">
                <a:solidFill>
                  <a:srgbClr val="92D050"/>
                </a:solidFill>
              </a:rPr>
              <a:t>Colinas Verdes</a:t>
            </a:r>
            <a:r>
              <a:rPr lang="pt-BR" dirty="0" smtClean="0"/>
              <a:t>! Em sua casa, ele guardava uma simples receita de</a:t>
            </a:r>
          </a:p>
          <a:p>
            <a:r>
              <a:rPr lang="pt-BR" dirty="0" smtClean="0"/>
              <a:t>lasanha, porém com um significado a mais para ele. Aquela receita é um marco de seu avó, sendo</a:t>
            </a:r>
          </a:p>
          <a:p>
            <a:r>
              <a:rPr lang="pt-BR" dirty="0" smtClean="0"/>
              <a:t>considerada a </a:t>
            </a:r>
            <a:r>
              <a:rPr lang="pt-BR" dirty="0" smtClean="0">
                <a:solidFill>
                  <a:srgbClr val="00B0F0"/>
                </a:solidFill>
              </a:rPr>
              <a:t>melhor receita de lasanha</a:t>
            </a:r>
            <a:r>
              <a:rPr lang="pt-BR" dirty="0" smtClean="0"/>
              <a:t> do reino!</a:t>
            </a:r>
          </a:p>
          <a:p>
            <a:endParaRPr lang="pt-BR" dirty="0"/>
          </a:p>
          <a:p>
            <a:r>
              <a:rPr lang="pt-BR" dirty="0" smtClean="0"/>
              <a:t>Um dia, </a:t>
            </a:r>
            <a:r>
              <a:rPr lang="pt-BR" dirty="0" err="1" smtClean="0"/>
              <a:t>Jeitor</a:t>
            </a:r>
            <a:r>
              <a:rPr lang="pt-BR" dirty="0" smtClean="0"/>
              <a:t> acordou, tomou seu café, foi ver os pedidos e foi para cozinha fazer mais algumas</a:t>
            </a:r>
          </a:p>
          <a:p>
            <a:r>
              <a:rPr lang="pt-BR" dirty="0" smtClean="0"/>
              <a:t>lasanhas, quanto enfim reparou um bilhete em sua geladeira que estava escrito: “Como pode deixar</a:t>
            </a:r>
          </a:p>
          <a:p>
            <a:r>
              <a:rPr lang="pt-BR" dirty="0" smtClean="0"/>
              <a:t>algo tão importante em um lugar tão fácil de ser pego?! Você é uma vergonha para essa família! Se</a:t>
            </a:r>
          </a:p>
          <a:p>
            <a:r>
              <a:rPr lang="pt-BR" dirty="0" smtClean="0"/>
              <a:t>quiser pegar sua tão querida receita novamente, venha  me encontrar  na </a:t>
            </a:r>
            <a:r>
              <a:rPr lang="pt-BR" dirty="0" smtClean="0">
                <a:solidFill>
                  <a:srgbClr val="7030A0"/>
                </a:solidFill>
              </a:rPr>
              <a:t>Terra das Sombras</a:t>
            </a:r>
            <a:r>
              <a:rPr lang="pt-BR" dirty="0" smtClean="0"/>
              <a:t>!!”.</a:t>
            </a:r>
          </a:p>
          <a:p>
            <a:endParaRPr lang="pt-BR" dirty="0"/>
          </a:p>
          <a:p>
            <a:r>
              <a:rPr lang="pt-BR" dirty="0" smtClean="0"/>
              <a:t>Isso é um problemão, o caminho das Colinas Verdes até a Terra das Sombras é muito longo! Quem</a:t>
            </a:r>
          </a:p>
          <a:p>
            <a:r>
              <a:rPr lang="pt-BR" dirty="0" smtClean="0"/>
              <a:t>seria o louco que viria de tão longe para roubar um livro??? Enfim, o cozinheiro não tinha tempo a</a:t>
            </a:r>
          </a:p>
          <a:p>
            <a:r>
              <a:rPr lang="pt-BR" dirty="0" smtClean="0"/>
              <a:t>perder, e sim, uma carreira inteira a perder! </a:t>
            </a:r>
            <a:r>
              <a:rPr lang="pt-BR" dirty="0" err="1" smtClean="0"/>
              <a:t>Jeitor</a:t>
            </a:r>
            <a:r>
              <a:rPr lang="pt-BR" dirty="0" smtClean="0"/>
              <a:t> começa sua aventura para recuperar a receita</a:t>
            </a:r>
          </a:p>
          <a:p>
            <a:r>
              <a:rPr lang="pt-BR" dirty="0" smtClean="0"/>
              <a:t>perdida de sua família, o que o aguarda durante sua busca?! Jogue e descubra onde está</a:t>
            </a:r>
            <a:endParaRPr lang="pt-BR" dirty="0" smtClean="0">
              <a:solidFill>
                <a:srgbClr val="FFFF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07293" y="5588085"/>
            <a:ext cx="3125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 smtClean="0">
                <a:solidFill>
                  <a:srgbClr val="FFFF00"/>
                </a:solidFill>
              </a:rPr>
              <a:t>A Lasanha Perdida</a:t>
            </a:r>
            <a:r>
              <a:rPr lang="pt-BR" sz="3200" dirty="0" smtClean="0"/>
              <a:t>!</a:t>
            </a:r>
            <a:endParaRPr lang="pt-BR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188640"/>
            <a:ext cx="6345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Controles Básicos</a:t>
            </a:r>
            <a:endParaRPr lang="pt-BR" sz="6000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80841"/>
            <a:ext cx="4813570" cy="3169912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611560" y="148478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1"/>
                </a:solidFill>
              </a:rPr>
              <a:t>D-Pad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972396" y="3059668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1"/>
                </a:solidFill>
              </a:rPr>
              <a:t>Select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2191059" y="3670109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Start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4139952" y="18541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4644008" y="3429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3491880" y="379833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B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2915816" y="24313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Y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29" name="Conector de seta reta 28"/>
          <p:cNvCxnSpPr/>
          <p:nvPr/>
        </p:nvCxnSpPr>
        <p:spPr>
          <a:xfrm>
            <a:off x="972396" y="1854116"/>
            <a:ext cx="575268" cy="577184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21" idx="3"/>
          </p:cNvCxnSpPr>
          <p:nvPr/>
        </p:nvCxnSpPr>
        <p:spPr>
          <a:xfrm flipV="1">
            <a:off x="1684450" y="2800632"/>
            <a:ext cx="513823" cy="443702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/>
          <p:nvPr/>
        </p:nvCxnSpPr>
        <p:spPr>
          <a:xfrm flipV="1">
            <a:off x="2627784" y="2924944"/>
            <a:ext cx="148692" cy="68872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26" idx="0"/>
          </p:cNvCxnSpPr>
          <p:nvPr/>
        </p:nvCxnSpPr>
        <p:spPr>
          <a:xfrm flipV="1">
            <a:off x="3647532" y="3269306"/>
            <a:ext cx="155652" cy="529026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/>
          <p:cNvCxnSpPr/>
          <p:nvPr/>
        </p:nvCxnSpPr>
        <p:spPr>
          <a:xfrm>
            <a:off x="3227120" y="2765797"/>
            <a:ext cx="264760" cy="3483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/>
          <p:cNvCxnSpPr>
            <a:stCxn id="23" idx="2"/>
          </p:cNvCxnSpPr>
          <p:nvPr/>
        </p:nvCxnSpPr>
        <p:spPr>
          <a:xfrm flipH="1">
            <a:off x="4001010" y="2223448"/>
            <a:ext cx="294594" cy="4572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/>
          <p:cNvCxnSpPr/>
          <p:nvPr/>
        </p:nvCxnSpPr>
        <p:spPr>
          <a:xfrm flipH="1" flipV="1">
            <a:off x="4295604" y="3059668"/>
            <a:ext cx="348404" cy="474151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436096" y="1145646"/>
            <a:ext cx="355097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Controles:</a:t>
            </a:r>
          </a:p>
          <a:p>
            <a:r>
              <a:rPr lang="pt-BR" dirty="0" smtClean="0"/>
              <a:t>No </a:t>
            </a:r>
            <a:r>
              <a:rPr lang="pt-BR" dirty="0" smtClean="0">
                <a:solidFill>
                  <a:srgbClr val="FFFF00"/>
                </a:solidFill>
              </a:rPr>
              <a:t>Menu</a:t>
            </a:r>
            <a:r>
              <a:rPr lang="pt-BR" dirty="0" smtClean="0"/>
              <a:t>-</a:t>
            </a:r>
          </a:p>
          <a:p>
            <a:r>
              <a:rPr lang="pt-BR" dirty="0" smtClean="0"/>
              <a:t>START mostra as opções;</a:t>
            </a:r>
          </a:p>
          <a:p>
            <a:r>
              <a:rPr lang="pt-BR" dirty="0" smtClean="0"/>
              <a:t>Use SELECT ou o </a:t>
            </a:r>
            <a:r>
              <a:rPr lang="pt-BR" dirty="0" err="1" smtClean="0"/>
              <a:t>D-Pad</a:t>
            </a:r>
            <a:r>
              <a:rPr lang="pt-BR" dirty="0" smtClean="0"/>
              <a:t> para baixo ou</a:t>
            </a:r>
          </a:p>
          <a:p>
            <a:r>
              <a:rPr lang="pt-BR" dirty="0" smtClean="0"/>
              <a:t>cima para mudar entre as opções</a:t>
            </a:r>
          </a:p>
          <a:p>
            <a:r>
              <a:rPr lang="pt-BR" dirty="0" smtClean="0"/>
              <a:t>CONTINUE/NEW GAME.</a:t>
            </a:r>
          </a:p>
          <a:p>
            <a:endParaRPr lang="pt-BR" dirty="0" smtClean="0"/>
          </a:p>
          <a:p>
            <a:r>
              <a:rPr lang="pt-BR" dirty="0" smtClean="0"/>
              <a:t>No </a:t>
            </a:r>
            <a:r>
              <a:rPr lang="pt-BR" dirty="0" err="1" smtClean="0">
                <a:solidFill>
                  <a:srgbClr val="FFFF00"/>
                </a:solidFill>
              </a:rPr>
              <a:t>Overworld</a:t>
            </a:r>
            <a:r>
              <a:rPr lang="pt-BR" dirty="0" smtClean="0"/>
              <a:t>-</a:t>
            </a:r>
          </a:p>
          <a:p>
            <a:r>
              <a:rPr lang="pt-BR" dirty="0" smtClean="0"/>
              <a:t>Movimenta o jogador pelo mapa.</a:t>
            </a:r>
          </a:p>
          <a:p>
            <a:r>
              <a:rPr lang="pt-BR" dirty="0" smtClean="0"/>
              <a:t>Apertando B ou Y em cima de uma fase</a:t>
            </a:r>
          </a:p>
          <a:p>
            <a:r>
              <a:rPr lang="pt-BR" dirty="0" smtClean="0"/>
              <a:t>faz com que o jogador entre nela (fase).</a:t>
            </a:r>
          </a:p>
          <a:p>
            <a:r>
              <a:rPr lang="pt-BR" dirty="0" smtClean="0"/>
              <a:t> </a:t>
            </a:r>
            <a:endParaRPr lang="pt-BR" dirty="0"/>
          </a:p>
          <a:p>
            <a:r>
              <a:rPr lang="pt-BR" dirty="0" smtClean="0"/>
              <a:t>Durante </a:t>
            </a:r>
            <a:r>
              <a:rPr lang="pt-BR" dirty="0" err="1" smtClean="0">
                <a:solidFill>
                  <a:srgbClr val="FFFF00"/>
                </a:solidFill>
              </a:rPr>
              <a:t>Gameplay</a:t>
            </a:r>
            <a:r>
              <a:rPr lang="pt-BR" dirty="0" smtClean="0"/>
              <a:t>-</a:t>
            </a:r>
          </a:p>
          <a:p>
            <a:r>
              <a:rPr lang="pt-BR" dirty="0" smtClean="0"/>
              <a:t>(Por favor, nunca jogou MARIO?!)</a:t>
            </a:r>
          </a:p>
          <a:p>
            <a:endParaRPr lang="pt-BR" dirty="0" smtClean="0"/>
          </a:p>
        </p:txBody>
      </p:sp>
      <p:sp>
        <p:nvSpPr>
          <p:cNvPr id="5" name="CaixaDeTexto 4"/>
          <p:cNvSpPr txBox="1"/>
          <p:nvPr/>
        </p:nvSpPr>
        <p:spPr>
          <a:xfrm>
            <a:off x="1763688" y="118084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47532" y="148478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</a:t>
            </a:r>
          </a:p>
        </p:txBody>
      </p:sp>
      <p:cxnSp>
        <p:nvCxnSpPr>
          <p:cNvPr id="8" name="Conector de seta reta 7"/>
          <p:cNvCxnSpPr>
            <a:stCxn id="5" idx="2"/>
          </p:cNvCxnSpPr>
          <p:nvPr/>
        </p:nvCxnSpPr>
        <p:spPr>
          <a:xfrm>
            <a:off x="1908920" y="1550173"/>
            <a:ext cx="0" cy="11927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>
            <a:stCxn id="6" idx="2"/>
          </p:cNvCxnSpPr>
          <p:nvPr/>
        </p:nvCxnSpPr>
        <p:spPr>
          <a:xfrm flipH="1">
            <a:off x="3803184" y="1854116"/>
            <a:ext cx="4809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16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74" y="332656"/>
            <a:ext cx="7319502" cy="637808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942919" y="5445224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Começar novo jogo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 flipV="1">
            <a:off x="2903921" y="4725144"/>
            <a:ext cx="117780" cy="7200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1271527" y="1835532"/>
            <a:ext cx="214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Continuar no jogo atual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>
            <a:off x="2545060" y="2204864"/>
            <a:ext cx="874812" cy="158417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5580112" y="2182479"/>
            <a:ext cx="1755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Número de saídas liberadas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14" name="Conector de seta reta 13"/>
          <p:cNvCxnSpPr/>
          <p:nvPr/>
        </p:nvCxnSpPr>
        <p:spPr>
          <a:xfrm>
            <a:off x="6156176" y="2839580"/>
            <a:ext cx="301818" cy="109347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8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188640"/>
            <a:ext cx="50497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Itens de Jogo</a:t>
            </a:r>
            <a:endParaRPr lang="pt-BR" sz="6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67544" y="1204303"/>
            <a:ext cx="3672408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936104" cy="975658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584784" y="1300118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Flor Potente (FP)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584784" y="1669450"/>
            <a:ext cx="2050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De da capacidade de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Quebrar blocos com o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Spin </a:t>
            </a:r>
            <a:r>
              <a:rPr lang="pt-BR" dirty="0" err="1" smtClean="0">
                <a:solidFill>
                  <a:schemeClr val="bg1"/>
                </a:solidFill>
              </a:rPr>
              <a:t>Jump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67544" y="3068960"/>
            <a:ext cx="3672408" cy="165618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3" y="3449325"/>
            <a:ext cx="884814" cy="895454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1614303" y="3212976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Flor de Fogo (FF)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675553" y="3582308"/>
            <a:ext cx="1938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Te da capacidade de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atirar Bolas de Fogo.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467544" y="4941168"/>
            <a:ext cx="3672408" cy="136815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60" y="5229200"/>
            <a:ext cx="930896" cy="930896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1675553" y="504453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Bloco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1526975" y="5385990"/>
            <a:ext cx="2528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Um bloco amarelo, pode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conter moedas ou até itens!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Ou se tiver azar, nada..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4427984" y="1204303"/>
            <a:ext cx="352839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54" y="1629624"/>
            <a:ext cx="1008278" cy="94526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783253" y="1412911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?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593399" y="1782243"/>
            <a:ext cx="2382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Pode conter itens ou </a:t>
            </a:r>
          </a:p>
          <a:p>
            <a:r>
              <a:rPr lang="pt-BR" dirty="0">
                <a:solidFill>
                  <a:schemeClr val="bg2"/>
                </a:solidFill>
              </a:rPr>
              <a:t>a</a:t>
            </a:r>
            <a:r>
              <a:rPr lang="pt-BR" dirty="0" smtClean="0">
                <a:solidFill>
                  <a:schemeClr val="bg2"/>
                </a:solidFill>
              </a:rPr>
              <a:t>penas uma moeda.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Ou... MUITAS MOEDAS!!!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427984" y="4941168"/>
            <a:ext cx="3528392" cy="136815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218" y="5197179"/>
            <a:ext cx="678999" cy="856129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>
          <a:xfrm>
            <a:off x="5388995" y="4831992"/>
            <a:ext cx="23775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Moeda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Simples coletável durante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fases. Fases fechadas 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Possuem menos moedas.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100 = uma vida.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4426126" y="3068960"/>
            <a:ext cx="3530250" cy="16608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041" y="3449325"/>
            <a:ext cx="1031704" cy="947137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5593399" y="3377561"/>
            <a:ext cx="2466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vazio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Você já bateu neste bloco..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então agora não tem nada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aqui....</a:t>
            </a:r>
            <a:endParaRPr lang="pt-B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1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482689" y="188640"/>
            <a:ext cx="3672408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55692"/>
            <a:ext cx="600159" cy="914528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420035" y="135793"/>
            <a:ext cx="27061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Moeda Sorriso (MS)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Uma grande moeda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sorridente. Em cada fase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existem 5 dessas, após pegar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todas as moedas você ganha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1 (uma) vida extra.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482689" y="2060848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44" y="2435044"/>
            <a:ext cx="957397" cy="900239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619672" y="2211522"/>
            <a:ext cx="2579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Flor da Vida (FV)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Quanto mais vidas, mais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chances! Se elas acabarem,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você perde o jogo </a:t>
            </a:r>
            <a:r>
              <a:rPr lang="pt-BR" dirty="0" smtClean="0">
                <a:solidFill>
                  <a:schemeClr val="bg2"/>
                </a:solidFill>
                <a:sym typeface="Wingdings" pitchFamily="2" charset="2"/>
              </a:rPr>
              <a:t>.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82756" y="3933056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44" y="4305575"/>
            <a:ext cx="903594" cy="903594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451262" y="4018708"/>
            <a:ext cx="26749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Estrela (BE)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Ao passar por esse bloco,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caso perca, voltará de onde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o bloco estava. Você também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adquiri uma Flor Potente.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427984" y="188639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26" y="524860"/>
            <a:ext cx="940554" cy="91116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5580112" y="340194"/>
            <a:ext cx="2462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de Mensagem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Te tá dicas e explica certas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mecânicas durante o jogo.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434238" y="2060846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292" y="2408845"/>
            <a:ext cx="695422" cy="952633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5409411" y="2172481"/>
            <a:ext cx="2662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2"/>
                </a:solidFill>
              </a:rPr>
              <a:t>SubMarinho</a:t>
            </a:r>
            <a:r>
              <a:rPr lang="pt-BR" dirty="0" smtClean="0">
                <a:solidFill>
                  <a:schemeClr val="bg2"/>
                </a:solidFill>
              </a:rPr>
              <a:t> (SM)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Um submarino usado na fase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3-3. Atire torpedos com X ou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Y.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434238" y="3933055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06" y="4305575"/>
            <a:ext cx="843353" cy="903594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5463829" y="4018708"/>
            <a:ext cx="2694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>
                <a:solidFill>
                  <a:schemeClr val="bg2"/>
                </a:solidFill>
              </a:rPr>
              <a:t>Super</a:t>
            </a:r>
            <a:r>
              <a:rPr lang="pt-BR" dirty="0" smtClean="0">
                <a:solidFill>
                  <a:schemeClr val="bg2"/>
                </a:solidFill>
              </a:rPr>
              <a:t> Estrela (SE)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Te da invencibilidade, assim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(quase) nenhum inimigo pode</a:t>
            </a:r>
          </a:p>
          <a:p>
            <a:r>
              <a:rPr lang="pt-BR" dirty="0">
                <a:solidFill>
                  <a:schemeClr val="bg2"/>
                </a:solidFill>
              </a:rPr>
              <a:t>d</a:t>
            </a:r>
            <a:r>
              <a:rPr lang="pt-BR" dirty="0" smtClean="0">
                <a:solidFill>
                  <a:schemeClr val="bg2"/>
                </a:solidFill>
              </a:rPr>
              <a:t>e machucar.</a:t>
            </a:r>
            <a:endParaRPr lang="pt-B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6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467544" y="188640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25" y="583749"/>
            <a:ext cx="843353" cy="858413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444350" y="551290"/>
            <a:ext cx="2650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Azar (BA)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Ei, é apenas um bloco com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uma moeda, porém invisivel</a:t>
            </a:r>
            <a:r>
              <a:rPr lang="pt-BR" dirty="0">
                <a:solidFill>
                  <a:schemeClr val="bg2"/>
                </a:solidFill>
              </a:rPr>
              <a:t>.</a:t>
            </a:r>
            <a:r>
              <a:rPr lang="pt-BR" dirty="0" smtClean="0">
                <a:solidFill>
                  <a:schemeClr val="bg2"/>
                </a:solidFill>
              </a:rPr>
              <a:t> 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488611" y="2132856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76302"/>
            <a:ext cx="843353" cy="76173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19874" y="2357006"/>
            <a:ext cx="2654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2"/>
                </a:solidFill>
              </a:rPr>
              <a:t>Bloco </a:t>
            </a:r>
            <a:r>
              <a:rPr lang="pt-BR" dirty="0" smtClean="0">
                <a:solidFill>
                  <a:schemeClr val="bg2"/>
                </a:solidFill>
              </a:rPr>
              <a:t>Prêmio </a:t>
            </a:r>
            <a:r>
              <a:rPr lang="pt-BR" dirty="0">
                <a:solidFill>
                  <a:schemeClr val="bg2"/>
                </a:solidFill>
              </a:rPr>
              <a:t>(</a:t>
            </a:r>
            <a:r>
              <a:rPr lang="pt-BR" dirty="0" smtClean="0">
                <a:solidFill>
                  <a:schemeClr val="bg2"/>
                </a:solidFill>
              </a:rPr>
              <a:t>BP)</a:t>
            </a:r>
            <a:endParaRPr lang="pt-BR" dirty="0">
              <a:solidFill>
                <a:schemeClr val="bg2"/>
              </a:solidFill>
            </a:endParaRPr>
          </a:p>
          <a:p>
            <a:r>
              <a:rPr lang="pt-BR" dirty="0">
                <a:solidFill>
                  <a:schemeClr val="bg2"/>
                </a:solidFill>
              </a:rPr>
              <a:t>Ei, </a:t>
            </a:r>
            <a:r>
              <a:rPr lang="pt-BR" dirty="0" smtClean="0">
                <a:solidFill>
                  <a:schemeClr val="bg2"/>
                </a:solidFill>
              </a:rPr>
              <a:t>agora é </a:t>
            </a:r>
            <a:r>
              <a:rPr lang="pt-BR" dirty="0">
                <a:solidFill>
                  <a:schemeClr val="bg2"/>
                </a:solidFill>
              </a:rPr>
              <a:t>apenas um bloco </a:t>
            </a:r>
            <a:endParaRPr lang="pt-BR" dirty="0" smtClean="0">
              <a:solidFill>
                <a:schemeClr val="bg2"/>
              </a:solidFill>
            </a:endParaRPr>
          </a:p>
          <a:p>
            <a:r>
              <a:rPr lang="pt-BR" dirty="0">
                <a:solidFill>
                  <a:schemeClr val="bg2"/>
                </a:solidFill>
              </a:rPr>
              <a:t>c</a:t>
            </a:r>
            <a:r>
              <a:rPr lang="pt-BR" dirty="0" smtClean="0">
                <a:solidFill>
                  <a:schemeClr val="bg2"/>
                </a:solidFill>
              </a:rPr>
              <a:t>om uma vida, </a:t>
            </a:r>
            <a:r>
              <a:rPr lang="pt-BR" dirty="0">
                <a:solidFill>
                  <a:schemeClr val="bg2"/>
                </a:solidFill>
              </a:rPr>
              <a:t>porém </a:t>
            </a:r>
            <a:endParaRPr lang="pt-BR" dirty="0" smtClean="0">
              <a:solidFill>
                <a:schemeClr val="bg2"/>
              </a:solidFill>
            </a:endParaRPr>
          </a:p>
          <a:p>
            <a:r>
              <a:rPr lang="pt-BR" dirty="0" smtClean="0">
                <a:solidFill>
                  <a:schemeClr val="bg2"/>
                </a:solidFill>
              </a:rPr>
              <a:t>invisivel</a:t>
            </a:r>
            <a:r>
              <a:rPr lang="pt-BR" dirty="0">
                <a:solidFill>
                  <a:schemeClr val="bg2"/>
                </a:solidFill>
              </a:rPr>
              <a:t>. 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64094" y="4149080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06" y="4592527"/>
            <a:ext cx="813382" cy="761738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688803" y="4234732"/>
            <a:ext cx="25170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Mola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Impulsiona seu salto,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segurando “B” na execução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maximiza o pulo.</a:t>
            </a:r>
            <a:r>
              <a:rPr lang="pt-BR" dirty="0">
                <a:solidFill>
                  <a:schemeClr val="bg2"/>
                </a:solidFill>
              </a:rPr>
              <a:t> </a:t>
            </a:r>
            <a:r>
              <a:rPr lang="pt-BR" dirty="0" smtClean="0">
                <a:solidFill>
                  <a:schemeClr val="bg2"/>
                </a:solidFill>
              </a:rPr>
              <a:t>Pode ser 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carregada.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4427984" y="188637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158" y="632084"/>
            <a:ext cx="727113" cy="761738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689713" y="135793"/>
            <a:ext cx="21691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Botão “P” 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Um botão que pode ser</a:t>
            </a:r>
          </a:p>
          <a:p>
            <a:r>
              <a:rPr lang="pt-BR" dirty="0">
                <a:solidFill>
                  <a:schemeClr val="bg2"/>
                </a:solidFill>
              </a:rPr>
              <a:t>c</a:t>
            </a:r>
            <a:r>
              <a:rPr lang="pt-BR" dirty="0" smtClean="0">
                <a:solidFill>
                  <a:schemeClr val="bg2"/>
                </a:solidFill>
              </a:rPr>
              <a:t>arregado. Quando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apertado, muda blocos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vazios para moedas e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vice-versa.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4427984" y="2132856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157" y="2606357"/>
            <a:ext cx="727113" cy="659248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5682952" y="2298835"/>
            <a:ext cx="2263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Balão “P”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Preenche </a:t>
            </a:r>
            <a:r>
              <a:rPr lang="pt-BR" dirty="0" err="1" smtClean="0">
                <a:solidFill>
                  <a:schemeClr val="bg2"/>
                </a:solidFill>
              </a:rPr>
              <a:t>Jeitor</a:t>
            </a:r>
            <a:r>
              <a:rPr lang="pt-BR" dirty="0" smtClean="0">
                <a:solidFill>
                  <a:schemeClr val="bg2"/>
                </a:solidFill>
              </a:rPr>
              <a:t> com ar,</a:t>
            </a:r>
          </a:p>
          <a:p>
            <a:r>
              <a:rPr lang="pt-BR" dirty="0">
                <a:solidFill>
                  <a:schemeClr val="bg2"/>
                </a:solidFill>
              </a:rPr>
              <a:t>f</a:t>
            </a:r>
            <a:r>
              <a:rPr lang="pt-BR" dirty="0" smtClean="0">
                <a:solidFill>
                  <a:schemeClr val="bg2"/>
                </a:solidFill>
              </a:rPr>
              <a:t>azendo ele flutuar como</a:t>
            </a:r>
          </a:p>
          <a:p>
            <a:r>
              <a:rPr lang="pt-BR" dirty="0">
                <a:solidFill>
                  <a:schemeClr val="bg2"/>
                </a:solidFill>
              </a:rPr>
              <a:t>u</a:t>
            </a:r>
            <a:r>
              <a:rPr lang="pt-BR" dirty="0" smtClean="0">
                <a:solidFill>
                  <a:schemeClr val="bg2"/>
                </a:solidFill>
              </a:rPr>
              <a:t>m balão.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448809" y="4149080"/>
            <a:ext cx="3675112" cy="164863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06" y="4592527"/>
            <a:ext cx="788464" cy="761738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5622574" y="4205186"/>
            <a:ext cx="258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Bloco Azul (BZ)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Você pode pegar esse bloco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E usa-lo contra outros</a:t>
            </a:r>
          </a:p>
          <a:p>
            <a:r>
              <a:rPr lang="pt-BR" dirty="0" smtClean="0">
                <a:solidFill>
                  <a:schemeClr val="bg2"/>
                </a:solidFill>
              </a:rPr>
              <a:t>Inimigos.</a:t>
            </a:r>
            <a:endParaRPr lang="pt-B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2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79512" y="116632"/>
            <a:ext cx="63081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Mecânicas Extras</a:t>
            </a:r>
            <a:endParaRPr lang="pt-BR" sz="6000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1520" y="1340768"/>
            <a:ext cx="8496944" cy="20162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3528" y="1484784"/>
            <a:ext cx="8402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2"/>
                </a:solidFill>
              </a:rPr>
              <a:t>Em </a:t>
            </a:r>
            <a:r>
              <a:rPr lang="pt-BR" dirty="0" err="1" smtClean="0">
                <a:solidFill>
                  <a:schemeClr val="tx2"/>
                </a:solidFill>
              </a:rPr>
              <a:t>Jeitor</a:t>
            </a:r>
            <a:r>
              <a:rPr lang="pt-BR" dirty="0" smtClean="0">
                <a:solidFill>
                  <a:schemeClr val="tx2"/>
                </a:solidFill>
              </a:rPr>
              <a:t> Land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existem certas fases com mecânicas extras, que tornam a fase um pouco mais</a:t>
            </a:r>
          </a:p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única, exemplos de fases desse tipo são as fases 2-3 e 3-3. Algumas dessas mecânicas são bem</a:t>
            </a:r>
          </a:p>
          <a:p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legais, porém se veio até essa página deve estar em dúvida de como elas funcionam...</a:t>
            </a:r>
            <a:endParaRPr lang="pt-BR" dirty="0">
              <a:solidFill>
                <a:schemeClr val="bg2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45632"/>
            <a:ext cx="2736304" cy="331236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27" y="3717032"/>
            <a:ext cx="5452395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5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7871749</TotalTime>
  <Words>1296</Words>
  <Application>Microsoft Office PowerPoint</Application>
  <PresentationFormat>Apresentação na tela (4:3)</PresentationFormat>
  <Paragraphs>212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Horizonte</vt:lpstr>
      <vt:lpstr>Livro de Introdução ao Jeitor Land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Hector</dc:creator>
  <cp:lastModifiedBy>ggg</cp:lastModifiedBy>
  <cp:revision>70</cp:revision>
  <dcterms:created xsi:type="dcterms:W3CDTF">2024-03-31T22:27:11Z</dcterms:created>
  <dcterms:modified xsi:type="dcterms:W3CDTF">2024-04-22T01:36:26Z</dcterms:modified>
</cp:coreProperties>
</file>